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ila Al Maari" initials="LAM" lastIdx="1" clrIdx="0">
    <p:extLst>
      <p:ext uri="{19B8F6BF-5375-455C-9EA6-DF929625EA0E}">
        <p15:presenceInfo xmlns:p15="http://schemas.microsoft.com/office/powerpoint/2012/main" userId="Laila Al Maar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4660"/>
  </p:normalViewPr>
  <p:slideViewPr>
    <p:cSldViewPr snapToGrid="0">
      <p:cViewPr varScale="1">
        <p:scale>
          <a:sx n="60" d="100"/>
          <a:sy n="60" d="100"/>
        </p:scale>
        <p:origin x="24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DF88B-377A-425B-AD1D-FCA057A2D8ED}" type="datetimeFigureOut">
              <a:rPr lang="ar-AE" smtClean="0"/>
              <a:t>19/05/1442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754-0771-4401-879D-AE88176655F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433890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DF88B-377A-425B-AD1D-FCA057A2D8ED}" type="datetimeFigureOut">
              <a:rPr lang="ar-AE" smtClean="0"/>
              <a:t>19/05/1442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754-0771-4401-879D-AE88176655F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242353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DF88B-377A-425B-AD1D-FCA057A2D8ED}" type="datetimeFigureOut">
              <a:rPr lang="ar-AE" smtClean="0"/>
              <a:t>19/05/1442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754-0771-4401-879D-AE88176655F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578596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DF88B-377A-425B-AD1D-FCA057A2D8ED}" type="datetimeFigureOut">
              <a:rPr lang="ar-AE" smtClean="0"/>
              <a:t>19/05/1442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754-0771-4401-879D-AE88176655F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675775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DF88B-377A-425B-AD1D-FCA057A2D8ED}" type="datetimeFigureOut">
              <a:rPr lang="ar-AE" smtClean="0"/>
              <a:t>19/05/1442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754-0771-4401-879D-AE88176655F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374543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DF88B-377A-425B-AD1D-FCA057A2D8ED}" type="datetimeFigureOut">
              <a:rPr lang="ar-AE" smtClean="0"/>
              <a:t>19/05/1442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754-0771-4401-879D-AE88176655F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074749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DF88B-377A-425B-AD1D-FCA057A2D8ED}" type="datetimeFigureOut">
              <a:rPr lang="ar-AE" smtClean="0"/>
              <a:t>19/05/1442</a:t>
            </a:fld>
            <a:endParaRPr lang="ar-A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754-0771-4401-879D-AE88176655F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588512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DF88B-377A-425B-AD1D-FCA057A2D8ED}" type="datetimeFigureOut">
              <a:rPr lang="ar-AE" smtClean="0"/>
              <a:t>19/05/1442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754-0771-4401-879D-AE88176655F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047165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DF88B-377A-425B-AD1D-FCA057A2D8ED}" type="datetimeFigureOut">
              <a:rPr lang="ar-AE" smtClean="0"/>
              <a:t>19/05/1442</a:t>
            </a:fld>
            <a:endParaRPr lang="ar-A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754-0771-4401-879D-AE88176655F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331726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DF88B-377A-425B-AD1D-FCA057A2D8ED}" type="datetimeFigureOut">
              <a:rPr lang="ar-AE" smtClean="0"/>
              <a:t>19/05/1442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754-0771-4401-879D-AE88176655F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448628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DF88B-377A-425B-AD1D-FCA057A2D8ED}" type="datetimeFigureOut">
              <a:rPr lang="ar-AE" smtClean="0"/>
              <a:t>19/05/1442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754-0771-4401-879D-AE88176655F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075770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DF88B-377A-425B-AD1D-FCA057A2D8ED}" type="datetimeFigureOut">
              <a:rPr lang="ar-AE" smtClean="0"/>
              <a:t>19/05/1442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7B754-0771-4401-879D-AE88176655F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21272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37421BB-C9A1-44DF-A8B4-93851001C1DD}"/>
              </a:ext>
            </a:extLst>
          </p:cNvPr>
          <p:cNvSpPr txBox="1">
            <a:spLocks/>
          </p:cNvSpPr>
          <p:nvPr/>
        </p:nvSpPr>
        <p:spPr>
          <a:xfrm>
            <a:off x="1978475" y="252326"/>
            <a:ext cx="3430982" cy="360040"/>
          </a:xfrm>
          <a:prstGeom prst="rect">
            <a:avLst/>
          </a:prstGeom>
          <a:noFill/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AE" sz="1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عنوان الدرس : </a:t>
            </a:r>
            <a:r>
              <a:rPr lang="ar-AE" sz="1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rPr>
              <a:t>بشارة و مواساة (1)</a:t>
            </a:r>
            <a:r>
              <a:rPr lang="ar-AE" sz="18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</p:txBody>
      </p:sp>
      <p:sp>
        <p:nvSpPr>
          <p:cNvPr id="8" name="Rounded Rectangle 3">
            <a:extLst>
              <a:ext uri="{FF2B5EF4-FFF2-40B4-BE49-F238E27FC236}">
                <a16:creationId xmlns:a16="http://schemas.microsoft.com/office/drawing/2014/main" id="{BCBAD49A-AF35-47E6-BCB6-588E8578567E}"/>
              </a:ext>
            </a:extLst>
          </p:cNvPr>
          <p:cNvSpPr/>
          <p:nvPr/>
        </p:nvSpPr>
        <p:spPr>
          <a:xfrm>
            <a:off x="401191" y="748153"/>
            <a:ext cx="6055618" cy="170104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rtl="1" fontAlgn="base">
              <a:lnSpc>
                <a:spcPct val="107000"/>
              </a:lnSpc>
            </a:pPr>
            <a:r>
              <a:rPr lang="ar-AE" sz="1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أهداف الدّرس :</a:t>
            </a:r>
          </a:p>
          <a:p>
            <a:pPr algn="r" rtl="1" fontAlgn="base">
              <a:lnSpc>
                <a:spcPct val="107000"/>
              </a:lnSpc>
            </a:pPr>
            <a:endParaRPr lang="ar-AE" sz="16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571500" indent="-571500" algn="r" rtl="1" fontAlgn="base">
              <a:lnSpc>
                <a:spcPct val="107000"/>
              </a:lnSpc>
              <a:buFont typeface="+mj-lt"/>
              <a:buAutoNum type="arabicPeriod"/>
            </a:pPr>
            <a:r>
              <a:rPr lang="ar-AE" sz="1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SA" sz="1600" dirty="0">
                <a:solidFill>
                  <a:schemeClr val="tx1"/>
                </a:solidFill>
              </a:rPr>
              <a:t> أن يتلو الطالبة الآيات الكريمة تلاوة مجودة. </a:t>
            </a:r>
            <a:endParaRPr lang="en-US" sz="1600" dirty="0">
              <a:solidFill>
                <a:schemeClr val="tx1"/>
              </a:solidFill>
            </a:endParaRPr>
          </a:p>
          <a:p>
            <a:pPr marL="571500" indent="-571500" algn="r" rtl="1" fontAlgn="base">
              <a:lnSpc>
                <a:spcPct val="107000"/>
              </a:lnSpc>
              <a:buFont typeface="+mj-lt"/>
              <a:buAutoNum type="arabicPeriod"/>
            </a:pPr>
            <a:r>
              <a:rPr lang="ar-SA" sz="1600" dirty="0">
                <a:solidFill>
                  <a:schemeClr val="tx1"/>
                </a:solidFill>
              </a:rPr>
              <a:t> أن يفسر معاني المفردات القرآنية. </a:t>
            </a:r>
            <a:endParaRPr lang="en-US" sz="1600" dirty="0">
              <a:solidFill>
                <a:schemeClr val="tx1"/>
              </a:solidFill>
            </a:endParaRPr>
          </a:p>
          <a:p>
            <a:pPr marL="571500" indent="-571500" algn="r" rtl="1" fontAlgn="base">
              <a:lnSpc>
                <a:spcPct val="107000"/>
              </a:lnSpc>
              <a:buFont typeface="+mj-lt"/>
              <a:buAutoNum type="arabicPeriod"/>
            </a:pPr>
            <a:r>
              <a:rPr lang="ar-SA" sz="1600" dirty="0">
                <a:solidFill>
                  <a:schemeClr val="tx1"/>
                </a:solidFill>
              </a:rPr>
              <a:t>أن  يعدد صفات  أهل الجنة .</a:t>
            </a:r>
            <a:endParaRPr lang="en-US" sz="1600" dirty="0">
              <a:solidFill>
                <a:schemeClr val="tx1"/>
              </a:solidFill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1A21DE2-A267-4B5C-91EC-44043D5DEE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6661701"/>
              </p:ext>
            </p:extLst>
          </p:nvPr>
        </p:nvGraphicFramePr>
        <p:xfrm>
          <a:off x="3479558" y="6597126"/>
          <a:ext cx="2986457" cy="2862025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169532">
                  <a:extLst>
                    <a:ext uri="{9D8B030D-6E8A-4147-A177-3AD203B41FA5}">
                      <a16:colId xmlns:a16="http://schemas.microsoft.com/office/drawing/2014/main" val="1664647208"/>
                    </a:ext>
                  </a:extLst>
                </a:gridCol>
                <a:gridCol w="1816925">
                  <a:extLst>
                    <a:ext uri="{9D8B030D-6E8A-4147-A177-3AD203B41FA5}">
                      <a16:colId xmlns:a16="http://schemas.microsoft.com/office/drawing/2014/main" val="3562000153"/>
                    </a:ext>
                  </a:extLst>
                </a:gridCol>
              </a:tblGrid>
              <a:tr h="456581">
                <a:tc>
                  <a:txBody>
                    <a:bodyPr/>
                    <a:lstStyle/>
                    <a:p>
                      <a:pPr marL="0" algn="ctr" defTabSz="685800" rtl="1" eaLnBrk="1" latinLnBrk="0" hangingPunct="1"/>
                      <a:r>
                        <a:rPr lang="ar-AE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الكلمة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1" eaLnBrk="1" latinLnBrk="0" hangingPunct="1"/>
                      <a:r>
                        <a:rPr lang="ar-AE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معناها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2081060"/>
                  </a:ext>
                </a:extLst>
              </a:tr>
              <a:tr h="456581">
                <a:tc>
                  <a:txBody>
                    <a:bodyPr/>
                    <a:lstStyle/>
                    <a:p>
                      <a:pPr rtl="1"/>
                      <a:endParaRPr lang="ar-A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600" b="1" dirty="0"/>
                        <a:t>أدنيت وقربت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7259173"/>
                  </a:ext>
                </a:extLst>
              </a:tr>
              <a:tr h="456581">
                <a:tc>
                  <a:txBody>
                    <a:bodyPr/>
                    <a:lstStyle/>
                    <a:p>
                      <a:pPr rtl="1"/>
                      <a:endParaRPr lang="ar-A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600" b="1" dirty="0"/>
                        <a:t>راجع لطاعة الله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8589291"/>
                  </a:ext>
                </a:extLst>
              </a:tr>
              <a:tr h="456581">
                <a:tc>
                  <a:txBody>
                    <a:bodyPr/>
                    <a:lstStyle/>
                    <a:p>
                      <a:pPr rtl="1"/>
                      <a:endParaRPr lang="ar-A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600" b="1" dirty="0"/>
                        <a:t> حافظ لأوامر الله </a:t>
                      </a:r>
                    </a:p>
                    <a:p>
                      <a:pPr marL="0" marR="0" lvl="0" indent="0" algn="ct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600" b="1" dirty="0"/>
                        <a:t>فلا يعصيه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6812951"/>
                  </a:ext>
                </a:extLst>
              </a:tr>
              <a:tr h="456581">
                <a:tc>
                  <a:txBody>
                    <a:bodyPr/>
                    <a:lstStyle/>
                    <a:p>
                      <a:pPr rtl="1"/>
                      <a:endParaRPr lang="ar-A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600" b="1" dirty="0"/>
                        <a:t>مقبل على ربه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56814822"/>
                  </a:ext>
                </a:extLst>
              </a:tr>
              <a:tr h="456581">
                <a:tc>
                  <a:txBody>
                    <a:bodyPr/>
                    <a:lstStyle/>
                    <a:p>
                      <a:pPr rtl="1"/>
                      <a:endParaRPr lang="ar-A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600" b="1" dirty="0"/>
                        <a:t>أمة 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7895711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2B1E3EF2-26BC-46C5-9128-542A97DE9A98}"/>
              </a:ext>
            </a:extLst>
          </p:cNvPr>
          <p:cNvSpPr txBox="1"/>
          <p:nvPr/>
        </p:nvSpPr>
        <p:spPr>
          <a:xfrm>
            <a:off x="401191" y="4856462"/>
            <a:ext cx="6017274" cy="369332"/>
          </a:xfrm>
          <a:prstGeom prst="rect">
            <a:avLst/>
          </a:prstGeom>
          <a:solidFill>
            <a:srgbClr val="FFFFCC"/>
          </a:solidFill>
          <a:effectLst/>
        </p:spPr>
        <p:txBody>
          <a:bodyPr wrap="square" rtlCol="1">
            <a:spAutoFit/>
          </a:bodyPr>
          <a:lstStyle/>
          <a:p>
            <a:pPr algn="r"/>
            <a:r>
              <a:rPr lang="ar-AE" sz="1600" b="1" dirty="0">
                <a:solidFill>
                  <a:srgbClr val="C00000"/>
                </a:solidFill>
              </a:rPr>
              <a:t>1- </a:t>
            </a:r>
            <a:r>
              <a:rPr lang="ar-AE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ضع  الكلمة القرآنية المناسبة  أمام المعنى المناسب لها فيما يأتي    </a:t>
            </a:r>
            <a:r>
              <a:rPr lang="ar-AE" sz="1600" b="1" dirty="0">
                <a:solidFill>
                  <a:srgbClr val="C00000"/>
                </a:solidFill>
              </a:rPr>
              <a:t>: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4B05DD6-C60B-4732-853C-0DBDAE02F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774487">
            <a:off x="1027210" y="1036074"/>
            <a:ext cx="890776" cy="116162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D727C6C-E212-47B0-8118-B850E52674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741" y="2643512"/>
            <a:ext cx="6017274" cy="20962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DFF8D78-378C-4A54-A22B-4DB1B6696680}"/>
              </a:ext>
            </a:extLst>
          </p:cNvPr>
          <p:cNvSpPr/>
          <p:nvPr/>
        </p:nvSpPr>
        <p:spPr>
          <a:xfrm>
            <a:off x="4752195" y="5336779"/>
            <a:ext cx="918762" cy="46840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b="1">
                <a:solidFill>
                  <a:srgbClr val="C00000"/>
                </a:solidFill>
              </a:rPr>
              <a:t>أَوَّابٍ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9F1B9A7-2B93-48CD-86C8-5DD51D694C60}"/>
              </a:ext>
            </a:extLst>
          </p:cNvPr>
          <p:cNvSpPr/>
          <p:nvPr/>
        </p:nvSpPr>
        <p:spPr>
          <a:xfrm>
            <a:off x="3757233" y="5345168"/>
            <a:ext cx="918762" cy="4684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b="1">
                <a:solidFill>
                  <a:srgbClr val="C00000"/>
                </a:solidFill>
              </a:rPr>
              <a:t>قَرْن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C54188E-802B-46FB-B087-0BCA5B640796}"/>
              </a:ext>
            </a:extLst>
          </p:cNvPr>
          <p:cNvSpPr/>
          <p:nvPr/>
        </p:nvSpPr>
        <p:spPr>
          <a:xfrm>
            <a:off x="2775204" y="5362754"/>
            <a:ext cx="918762" cy="4684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b="1">
                <a:solidFill>
                  <a:srgbClr val="C00000"/>
                </a:solidFill>
              </a:rPr>
              <a:t>وَأُزْلِفَتِ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878DCCC1-F6C4-4E09-8F53-23463DB81063}"/>
              </a:ext>
            </a:extLst>
          </p:cNvPr>
          <p:cNvSpPr/>
          <p:nvPr/>
        </p:nvSpPr>
        <p:spPr>
          <a:xfrm>
            <a:off x="1784316" y="5362754"/>
            <a:ext cx="918762" cy="4684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b="1">
                <a:solidFill>
                  <a:srgbClr val="C00000"/>
                </a:solidFill>
              </a:rPr>
              <a:t>مَّحِيصٍ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1F810B2B-3DEC-4376-B07A-CD96EB4318DD}"/>
              </a:ext>
            </a:extLst>
          </p:cNvPr>
          <p:cNvSpPr/>
          <p:nvPr/>
        </p:nvSpPr>
        <p:spPr>
          <a:xfrm>
            <a:off x="814161" y="5362754"/>
            <a:ext cx="918762" cy="4684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b="1">
                <a:solidFill>
                  <a:srgbClr val="C00000"/>
                </a:solidFill>
              </a:rPr>
              <a:t>مُّنِيبٍ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CAD53A1E-AF1A-4C86-B7FF-459C28DA5C64}"/>
              </a:ext>
            </a:extLst>
          </p:cNvPr>
          <p:cNvSpPr/>
          <p:nvPr/>
        </p:nvSpPr>
        <p:spPr>
          <a:xfrm>
            <a:off x="3781875" y="5894846"/>
            <a:ext cx="918762" cy="4684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b="1">
                <a:solidFill>
                  <a:srgbClr val="C00000"/>
                </a:solidFill>
              </a:rPr>
              <a:t>فَنَقَّبُوا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338AA2A6-BC1D-43B2-83D2-A11CC33BEFB9}"/>
              </a:ext>
            </a:extLst>
          </p:cNvPr>
          <p:cNvSpPr/>
          <p:nvPr/>
        </p:nvSpPr>
        <p:spPr>
          <a:xfrm>
            <a:off x="4770371" y="5883462"/>
            <a:ext cx="918762" cy="4684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b="1" dirty="0">
                <a:solidFill>
                  <a:srgbClr val="C00000"/>
                </a:solidFill>
              </a:rPr>
              <a:t> بَطْشًا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A2BFD56-D76E-4583-9BFB-118BFFDBC8C1}"/>
              </a:ext>
            </a:extLst>
          </p:cNvPr>
          <p:cNvSpPr/>
          <p:nvPr/>
        </p:nvSpPr>
        <p:spPr>
          <a:xfrm>
            <a:off x="2793380" y="5909437"/>
            <a:ext cx="918762" cy="4684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b="1" dirty="0">
                <a:solidFill>
                  <a:srgbClr val="C00000"/>
                </a:solidFill>
              </a:rPr>
              <a:t>شَهِيدٌ 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0F0DF29B-5BAF-4ECB-9849-0D016D05AB1D}"/>
              </a:ext>
            </a:extLst>
          </p:cNvPr>
          <p:cNvSpPr/>
          <p:nvPr/>
        </p:nvSpPr>
        <p:spPr>
          <a:xfrm>
            <a:off x="832337" y="5909437"/>
            <a:ext cx="918762" cy="4684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b="1">
                <a:solidFill>
                  <a:srgbClr val="C00000"/>
                </a:solidFill>
              </a:rPr>
              <a:t>لُّغُوبٍ</a:t>
            </a:r>
            <a:endParaRPr lang="ar-AE" b="1" dirty="0">
              <a:solidFill>
                <a:srgbClr val="C00000"/>
              </a:solidFill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99744FF-BBCB-4436-858D-6354B8AD37B5}"/>
              </a:ext>
            </a:extLst>
          </p:cNvPr>
          <p:cNvSpPr/>
          <p:nvPr/>
        </p:nvSpPr>
        <p:spPr>
          <a:xfrm>
            <a:off x="1802763" y="5909437"/>
            <a:ext cx="918762" cy="4684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b="1">
                <a:solidFill>
                  <a:srgbClr val="C00000"/>
                </a:solidFill>
              </a:rPr>
              <a:t>حَفِيظٍ</a:t>
            </a:r>
            <a:endParaRPr lang="ar-AE" b="1" dirty="0">
              <a:solidFill>
                <a:srgbClr val="C00000"/>
              </a:solidFill>
            </a:endParaRPr>
          </a:p>
        </p:txBody>
      </p:sp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07E8D982-BB4D-4416-92AE-5443A50EF6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103270"/>
              </p:ext>
            </p:extLst>
          </p:nvPr>
        </p:nvGraphicFramePr>
        <p:xfrm>
          <a:off x="415508" y="6597126"/>
          <a:ext cx="2779134" cy="2862024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171569">
                  <a:extLst>
                    <a:ext uri="{9D8B030D-6E8A-4147-A177-3AD203B41FA5}">
                      <a16:colId xmlns:a16="http://schemas.microsoft.com/office/drawing/2014/main" val="1664647208"/>
                    </a:ext>
                  </a:extLst>
                </a:gridCol>
                <a:gridCol w="1607565">
                  <a:extLst>
                    <a:ext uri="{9D8B030D-6E8A-4147-A177-3AD203B41FA5}">
                      <a16:colId xmlns:a16="http://schemas.microsoft.com/office/drawing/2014/main" val="3562000153"/>
                    </a:ext>
                  </a:extLst>
                </a:gridCol>
              </a:tblGrid>
              <a:tr h="477004">
                <a:tc>
                  <a:txBody>
                    <a:bodyPr/>
                    <a:lstStyle/>
                    <a:p>
                      <a:pPr algn="ctr" rtl="1"/>
                      <a:r>
                        <a:rPr lang="ar-AE" sz="1800" b="1" dirty="0"/>
                        <a:t>الكلمة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800" b="1" dirty="0"/>
                        <a:t> معناها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2081060"/>
                  </a:ext>
                </a:extLst>
              </a:tr>
              <a:tr h="477004">
                <a:tc>
                  <a:txBody>
                    <a:bodyPr/>
                    <a:lstStyle/>
                    <a:p>
                      <a:pPr rtl="1"/>
                      <a:endParaRPr lang="ar-A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1600" b="1" dirty="0"/>
                        <a:t>قوّة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7259173"/>
                  </a:ext>
                </a:extLst>
              </a:tr>
              <a:tr h="477004">
                <a:tc>
                  <a:txBody>
                    <a:bodyPr/>
                    <a:lstStyle/>
                    <a:p>
                      <a:pPr rtl="1"/>
                      <a:endParaRPr lang="ar-A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600" b="1" dirty="0"/>
                        <a:t> رحلوا في الأرض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8589291"/>
                  </a:ext>
                </a:extLst>
              </a:tr>
              <a:tr h="477004">
                <a:tc>
                  <a:txBody>
                    <a:bodyPr/>
                    <a:lstStyle/>
                    <a:p>
                      <a:pPr rtl="1"/>
                      <a:endParaRPr lang="ar-A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600" b="1"/>
                        <a:t>محيد ومهرب .</a:t>
                      </a:r>
                      <a:endParaRPr lang="ar-AE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6812951"/>
                  </a:ext>
                </a:extLst>
              </a:tr>
              <a:tr h="477004">
                <a:tc>
                  <a:txBody>
                    <a:bodyPr/>
                    <a:lstStyle/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600" b="1"/>
                        <a:t>حاضر الذّهن</a:t>
                      </a:r>
                      <a:endParaRPr lang="ar-AE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56814822"/>
                  </a:ext>
                </a:extLst>
              </a:tr>
              <a:tr h="477004">
                <a:tc>
                  <a:txBody>
                    <a:bodyPr/>
                    <a:lstStyle/>
                    <a:p>
                      <a:pPr rtl="1"/>
                      <a:endParaRPr lang="ar-A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600" b="1" dirty="0"/>
                        <a:t>تعب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78957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708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07AA7D02-53EB-4915-A9A1-7311CDC5858F}"/>
              </a:ext>
            </a:extLst>
          </p:cNvPr>
          <p:cNvSpPr txBox="1">
            <a:spLocks/>
          </p:cNvSpPr>
          <p:nvPr/>
        </p:nvSpPr>
        <p:spPr>
          <a:xfrm>
            <a:off x="287749" y="4742376"/>
            <a:ext cx="6325325" cy="725881"/>
          </a:xfrm>
          <a:prstGeom prst="rect">
            <a:avLst/>
          </a:prstGeom>
          <a:solidFill>
            <a:srgbClr val="FFFFCC"/>
          </a:solidFill>
          <a:effectLst/>
        </p:spPr>
        <p:txBody>
          <a:bodyPr>
            <a:no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ar-AE" sz="18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3- بشر الله  المؤمنين  في الايات  بعدّة بشارات  </a:t>
            </a:r>
          </a:p>
          <a:p>
            <a:pPr marL="0" indent="0" algn="ctr">
              <a:buNone/>
            </a:pPr>
            <a:r>
              <a:rPr lang="ar-AE" sz="18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صل  بين كل بشارة ومعناها فيما يأتي ؟</a:t>
            </a:r>
          </a:p>
        </p:txBody>
      </p:sp>
      <p:sp>
        <p:nvSpPr>
          <p:cNvPr id="5" name="Text Placeholder 14">
            <a:extLst>
              <a:ext uri="{FF2B5EF4-FFF2-40B4-BE49-F238E27FC236}">
                <a16:creationId xmlns:a16="http://schemas.microsoft.com/office/drawing/2014/main" id="{76AC6B5B-FA39-47F8-8AC9-B8DEEB7417D0}"/>
              </a:ext>
            </a:extLst>
          </p:cNvPr>
          <p:cNvSpPr txBox="1">
            <a:spLocks/>
          </p:cNvSpPr>
          <p:nvPr/>
        </p:nvSpPr>
        <p:spPr>
          <a:xfrm>
            <a:off x="298093" y="342158"/>
            <a:ext cx="6354774" cy="387260"/>
          </a:xfrm>
          <a:prstGeom prst="rect">
            <a:avLst/>
          </a:prstGeom>
          <a:solidFill>
            <a:srgbClr val="FFFFCC"/>
          </a:solidFill>
        </p:spPr>
        <p:txBody>
          <a:bodyPr>
            <a:no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AE" sz="18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2- صل بين صفات أهل الجنّة المذكورة في الآيات والمعنى المناسب لها فيما يأتي :  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BC3F966-2DC1-47BB-B2D9-053A988CEDC9}"/>
              </a:ext>
            </a:extLst>
          </p:cNvPr>
          <p:cNvSpPr/>
          <p:nvPr/>
        </p:nvSpPr>
        <p:spPr>
          <a:xfrm>
            <a:off x="5100505" y="3292172"/>
            <a:ext cx="1442907" cy="63976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600" b="1">
                <a:solidFill>
                  <a:srgbClr val="C00000"/>
                </a:solidFill>
              </a:rPr>
              <a:t>مُّنِيبٍ</a:t>
            </a:r>
            <a:endParaRPr lang="ar-AE" sz="1600">
              <a:solidFill>
                <a:srgbClr val="C00000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C70CEB7-883F-41F6-86C8-591A72E613EF}"/>
              </a:ext>
            </a:extLst>
          </p:cNvPr>
          <p:cNvSpPr/>
          <p:nvPr/>
        </p:nvSpPr>
        <p:spPr>
          <a:xfrm>
            <a:off x="5100506" y="1016630"/>
            <a:ext cx="1442907" cy="63976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600" b="1">
                <a:solidFill>
                  <a:srgbClr val="C00000"/>
                </a:solidFill>
              </a:rPr>
              <a:t>أَوَّابٍ</a:t>
            </a:r>
            <a:endParaRPr lang="ar-AE" sz="1600">
              <a:solidFill>
                <a:srgbClr val="C00000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F6BC0A8-2593-4E0A-8540-BA3BB597407E}"/>
              </a:ext>
            </a:extLst>
          </p:cNvPr>
          <p:cNvSpPr/>
          <p:nvPr/>
        </p:nvSpPr>
        <p:spPr>
          <a:xfrm>
            <a:off x="5100506" y="1756424"/>
            <a:ext cx="1442907" cy="63976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600" b="1" dirty="0">
                <a:solidFill>
                  <a:srgbClr val="C00000"/>
                </a:solidFill>
              </a:rPr>
              <a:t>حَفِيظٍ </a:t>
            </a:r>
            <a:endParaRPr lang="ar-AE" sz="1600" dirty="0">
              <a:solidFill>
                <a:srgbClr val="C00000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5B4D32A-34C1-4A91-8E61-456FF8679801}"/>
              </a:ext>
            </a:extLst>
          </p:cNvPr>
          <p:cNvSpPr/>
          <p:nvPr/>
        </p:nvSpPr>
        <p:spPr>
          <a:xfrm>
            <a:off x="5100506" y="2496218"/>
            <a:ext cx="1442907" cy="63976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ar-AE" sz="1600" b="1" dirty="0">
                <a:solidFill>
                  <a:srgbClr val="C00000"/>
                </a:solidFill>
              </a:rPr>
              <a:t>مَنْ خَشِيَ</a:t>
            </a:r>
          </a:p>
          <a:p>
            <a:pPr lvl="0" algn="ctr" rtl="1"/>
            <a:r>
              <a:rPr lang="ar-AE" sz="1600" b="1" dirty="0">
                <a:solidFill>
                  <a:srgbClr val="C00000"/>
                </a:solidFill>
              </a:rPr>
              <a:t> الرَّحْمَن بِالْغَيْبِ </a:t>
            </a:r>
            <a:endParaRPr lang="ar-AE" sz="1600" dirty="0">
              <a:solidFill>
                <a:srgbClr val="C00000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BD8BFB1-9394-44A5-8F2D-3E61A0B51E89}"/>
              </a:ext>
            </a:extLst>
          </p:cNvPr>
          <p:cNvSpPr/>
          <p:nvPr/>
        </p:nvSpPr>
        <p:spPr>
          <a:xfrm>
            <a:off x="1258349" y="2520869"/>
            <a:ext cx="2659309" cy="63976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AE" sz="1600" b="1" dirty="0">
                <a:solidFill>
                  <a:schemeClr val="tx1"/>
                </a:solidFill>
              </a:rPr>
              <a:t>راجع لطاعة الله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0B08A1D-C0A5-470B-A9F9-AB60ADB10750}"/>
              </a:ext>
            </a:extLst>
          </p:cNvPr>
          <p:cNvSpPr/>
          <p:nvPr/>
        </p:nvSpPr>
        <p:spPr>
          <a:xfrm>
            <a:off x="1258407" y="1002775"/>
            <a:ext cx="2659309" cy="63976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ar-AE" sz="1600" b="1" dirty="0">
                <a:solidFill>
                  <a:schemeClr val="tx1"/>
                </a:solidFill>
              </a:rPr>
              <a:t>حافظ جوارحه بطاعة الله </a:t>
            </a:r>
          </a:p>
          <a:p>
            <a:pPr lvl="0" algn="ctr" rtl="1"/>
            <a:r>
              <a:rPr lang="ar-AE" sz="1600" b="1" dirty="0">
                <a:solidFill>
                  <a:schemeClr val="tx1"/>
                </a:solidFill>
              </a:rPr>
              <a:t>والابتعاد عن المعاصي </a:t>
            </a:r>
            <a:endParaRPr lang="ar-AE" sz="1600" dirty="0">
              <a:solidFill>
                <a:schemeClr val="tx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20376AA-43F9-4FBC-A4FD-D1DE491C6D24}"/>
              </a:ext>
            </a:extLst>
          </p:cNvPr>
          <p:cNvSpPr/>
          <p:nvPr/>
        </p:nvSpPr>
        <p:spPr>
          <a:xfrm>
            <a:off x="1258349" y="3326981"/>
            <a:ext cx="2659309" cy="63976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ar-AE" sz="1600" b="1" dirty="0">
                <a:solidFill>
                  <a:schemeClr val="tx1"/>
                </a:solidFill>
              </a:rPr>
              <a:t>فلا يعصيه حتى وإن كان بعيداً </a:t>
            </a:r>
          </a:p>
          <a:p>
            <a:pPr lvl="0" algn="ctr" rtl="1"/>
            <a:r>
              <a:rPr lang="ar-AE" sz="1600" b="1" dirty="0">
                <a:solidFill>
                  <a:schemeClr val="tx1"/>
                </a:solidFill>
              </a:rPr>
              <a:t>عن أعين الناس</a:t>
            </a:r>
            <a:endParaRPr lang="ar-AE" sz="1600" dirty="0">
              <a:solidFill>
                <a:schemeClr val="tx1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53B1395-2DD4-44D0-B34A-E5A7D25D33D5}"/>
              </a:ext>
            </a:extLst>
          </p:cNvPr>
          <p:cNvSpPr/>
          <p:nvPr/>
        </p:nvSpPr>
        <p:spPr>
          <a:xfrm>
            <a:off x="1258349" y="1751719"/>
            <a:ext cx="2659309" cy="63976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AE" sz="1600" b="1" dirty="0">
                <a:solidFill>
                  <a:schemeClr val="tx1"/>
                </a:solidFill>
              </a:rPr>
              <a:t>مقبل على ربه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83B090C4-FDB5-414A-B494-27B994D192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16" y="1753913"/>
            <a:ext cx="432046" cy="637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 descr="نتيجة بحث الصور عن الحواس الخمس">
            <a:extLst>
              <a:ext uri="{FF2B5EF4-FFF2-40B4-BE49-F238E27FC236}">
                <a16:creationId xmlns:a16="http://schemas.microsoft.com/office/drawing/2014/main" id="{3F094947-567F-4627-9CB4-97929A691B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520" y="975942"/>
            <a:ext cx="899437" cy="642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2922956-7740-4395-915B-807C6215936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1141" r="15171"/>
          <a:stretch/>
        </p:blipFill>
        <p:spPr>
          <a:xfrm flipH="1">
            <a:off x="404663" y="3307801"/>
            <a:ext cx="551581" cy="64335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C4B0E27-28BA-4808-AFF6-A3F024B9AB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749" y="2567459"/>
            <a:ext cx="665873" cy="53657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9AA46DC-3B1A-452D-96B4-ED0EEB174E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9781" y="5792402"/>
            <a:ext cx="6454918" cy="3382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136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692</TotalTime>
  <Words>153</Words>
  <Application>Microsoft Office PowerPoint</Application>
  <PresentationFormat>A4 Paper (210x297 mm)</PresentationFormat>
  <Paragraphs>47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Laila Al Maari</dc:creator>
  <cp:lastModifiedBy>Laila Al Maari</cp:lastModifiedBy>
  <cp:revision>5</cp:revision>
  <dcterms:created xsi:type="dcterms:W3CDTF">2021-01-01T21:05:14Z</dcterms:created>
  <dcterms:modified xsi:type="dcterms:W3CDTF">2021-01-02T11:08:27Z</dcterms:modified>
</cp:coreProperties>
</file>